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3" d="100"/>
          <a:sy n="63" d="100"/>
        </p:scale>
        <p:origin x="94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1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SmartPetHome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Aplicação Móvel Android para Monitorização Inteligente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Projeto desenvolvido em Android com Jetpack Compose | PAMO — Programação de Aplicações Móveis</a:t>
            </a:r>
            <a:endParaRPr lang="en-US" sz="175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D156C0E-5388-92F6-EF80-7A5FAB97F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"/>
            <a:ext cx="5486400" cy="822959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539BED-8715-DA60-CE0E-D4C1AB7765F9}"/>
              </a:ext>
            </a:extLst>
          </p:cNvPr>
          <p:cNvSpPr txBox="1"/>
          <p:nvPr/>
        </p:nvSpPr>
        <p:spPr>
          <a:xfrm>
            <a:off x="793790" y="5806440"/>
            <a:ext cx="393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Alexandre Monteiro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926366" y="966549"/>
            <a:ext cx="5995749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 err="1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Conclusão</a:t>
            </a:r>
            <a:endParaRPr lang="en-US" sz="2500" dirty="0"/>
          </a:p>
        </p:txBody>
      </p:sp>
      <p:sp>
        <p:nvSpPr>
          <p:cNvPr id="6" name="Shape 3"/>
          <p:cNvSpPr/>
          <p:nvPr/>
        </p:nvSpPr>
        <p:spPr>
          <a:xfrm>
            <a:off x="926366" y="1854755"/>
            <a:ext cx="12515160" cy="1255633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7" name="Shape 4"/>
          <p:cNvSpPr/>
          <p:nvPr/>
        </p:nvSpPr>
        <p:spPr>
          <a:xfrm>
            <a:off x="1082731" y="1983343"/>
            <a:ext cx="385882" cy="385882"/>
          </a:xfrm>
          <a:prstGeom prst="roundRect">
            <a:avLst>
              <a:gd name="adj" fmla="val 23693994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8875" y="2089487"/>
            <a:ext cx="173593" cy="1735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1511" y="2482571"/>
            <a:ext cx="160817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Objetivos PAMO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1082731" y="2799158"/>
            <a:ext cx="7880747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Cumpre integralmente os requisitos da unidade curricular, demonstrando domínio das competências lecionadas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926366" y="3254217"/>
            <a:ext cx="12515160" cy="1255633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2" name="Shape 8"/>
          <p:cNvSpPr/>
          <p:nvPr/>
        </p:nvSpPr>
        <p:spPr>
          <a:xfrm>
            <a:off x="1082731" y="3403579"/>
            <a:ext cx="385882" cy="385882"/>
          </a:xfrm>
          <a:prstGeom prst="roundRect">
            <a:avLst>
              <a:gd name="adj" fmla="val 23693994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8874" y="3509723"/>
            <a:ext cx="173593" cy="1735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82731" y="3918049"/>
            <a:ext cx="1730812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Competências Android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1082731" y="4196179"/>
            <a:ext cx="7880747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Evidencia conhecimento profundo do desenvolvimento nativo Android e das suas melhores práticas</a:t>
            </a:r>
            <a:endParaRPr lang="en-US" sz="1000" dirty="0"/>
          </a:p>
        </p:txBody>
      </p:sp>
      <p:sp>
        <p:nvSpPr>
          <p:cNvPr id="16" name="Shape 11"/>
          <p:cNvSpPr/>
          <p:nvPr/>
        </p:nvSpPr>
        <p:spPr>
          <a:xfrm>
            <a:off x="926365" y="4623197"/>
            <a:ext cx="12515159" cy="1255633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Shape 12"/>
          <p:cNvSpPr/>
          <p:nvPr/>
        </p:nvSpPr>
        <p:spPr>
          <a:xfrm>
            <a:off x="1082731" y="4751784"/>
            <a:ext cx="385882" cy="385882"/>
          </a:xfrm>
          <a:prstGeom prst="roundRect">
            <a:avLst>
              <a:gd name="adj" fmla="val 23693994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7655" y="4857928"/>
            <a:ext cx="173593" cy="1735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107734" y="5211424"/>
            <a:ext cx="1680805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Tecnologias Modernas</a:t>
            </a:r>
            <a:endParaRPr lang="en-US" sz="1250" dirty="0"/>
          </a:p>
        </p:txBody>
      </p:sp>
      <p:sp>
        <p:nvSpPr>
          <p:cNvPr id="20" name="Text 14"/>
          <p:cNvSpPr/>
          <p:nvPr/>
        </p:nvSpPr>
        <p:spPr>
          <a:xfrm>
            <a:off x="1081511" y="5544383"/>
            <a:ext cx="7880747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 o stack tecnológico atual, incluindo Jetpack Compose, Room, Coroutines e integração cloud</a:t>
            </a:r>
            <a:endParaRPr lang="en-US" sz="1000" dirty="0"/>
          </a:p>
        </p:txBody>
      </p:sp>
      <p:sp>
        <p:nvSpPr>
          <p:cNvPr id="21" name="Shape 15"/>
          <p:cNvSpPr/>
          <p:nvPr/>
        </p:nvSpPr>
        <p:spPr>
          <a:xfrm>
            <a:off x="926367" y="6020811"/>
            <a:ext cx="12515158" cy="1255633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2" name="Shape 16"/>
          <p:cNvSpPr/>
          <p:nvPr/>
        </p:nvSpPr>
        <p:spPr>
          <a:xfrm>
            <a:off x="1081511" y="6143326"/>
            <a:ext cx="385882" cy="385882"/>
          </a:xfrm>
          <a:prstGeom prst="roundRect">
            <a:avLst>
              <a:gd name="adj" fmla="val 23693994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8875" y="6245483"/>
            <a:ext cx="173593" cy="17359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82731" y="6663330"/>
            <a:ext cx="160817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Solução Escalável</a:t>
            </a:r>
            <a:endParaRPr lang="en-US" sz="1250" dirty="0"/>
          </a:p>
        </p:txBody>
      </p:sp>
      <p:sp>
        <p:nvSpPr>
          <p:cNvPr id="25" name="Text 18"/>
          <p:cNvSpPr/>
          <p:nvPr/>
        </p:nvSpPr>
        <p:spPr>
          <a:xfrm>
            <a:off x="1081510" y="6974204"/>
            <a:ext cx="7880747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 uma aplicação funcional, robusta e preparada para evolução futura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537454" y="918686"/>
            <a:ext cx="6292572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Enquadramento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537454" y="2697955"/>
            <a:ext cx="5554742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SmartPetHome é uma aplicação móvel Android que permite aos utilizadores monitorizarem dados recolhidos por sensores em tempo real, consultarem o histórico de leituras e interagirem com dispositivos remotos.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537454" y="4132184"/>
            <a:ext cx="5554742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projeto foca-se no desenvolvimento de uma aplicação robusta, reativa e preparada para funcionar em diversos cenários de conectividade.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206" y="918686"/>
            <a:ext cx="6428732" cy="64287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258420-925C-1550-5D50-8C52D17361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03" b="2312"/>
          <a:stretch>
            <a:fillRect/>
          </a:stretch>
        </p:blipFill>
        <p:spPr>
          <a:xfrm>
            <a:off x="9561576" y="1810462"/>
            <a:ext cx="2398776" cy="46905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93790" y="513241"/>
            <a:ext cx="8333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Propósito e Ambição do Projeto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1423552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7" name="Text 4"/>
          <p:cNvSpPr/>
          <p:nvPr/>
        </p:nvSpPr>
        <p:spPr>
          <a:xfrm>
            <a:off x="973752" y="1628472"/>
            <a:ext cx="2928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 Android Moderna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73752" y="211889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Construir uma aplicação nativa utilizando as tecnologias mais recentes do ecossistema Android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1" y="1456737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Text 7"/>
          <p:cNvSpPr/>
          <p:nvPr/>
        </p:nvSpPr>
        <p:spPr>
          <a:xfrm>
            <a:off x="5443776" y="1628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Interface Reativa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43776" y="211889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UI com Jetpack Compose para uma experiência fluida e responsiva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4" y="1457185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3" name="Text 10"/>
          <p:cNvSpPr/>
          <p:nvPr/>
        </p:nvSpPr>
        <p:spPr>
          <a:xfrm>
            <a:off x="9866948" y="1629611"/>
            <a:ext cx="3040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Funcionamento Offline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66948" y="211889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Garantir acesso aos dados mesmo sem ligação à internet através de persistência local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909" y="3699158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6" name="Text 13"/>
          <p:cNvSpPr/>
          <p:nvPr/>
        </p:nvSpPr>
        <p:spPr>
          <a:xfrm>
            <a:off x="973752" y="3894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Integração Cloud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73752" y="438117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Conectar serviços cloud para sincronização e armazenamento remoto de dados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93790" y="5611862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9" name="Text 16"/>
          <p:cNvSpPr/>
          <p:nvPr/>
        </p:nvSpPr>
        <p:spPr>
          <a:xfrm>
            <a:off x="1020723" y="5770909"/>
            <a:ext cx="3260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Experiência de Utilizador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020723" y="628428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Proporcionar uma interface intuitiva que facilite a interação e a interpretação de dados</a:t>
            </a:r>
            <a:endParaRPr lang="en-US" sz="175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D4C2A95-09E8-1616-1A87-C16DE7244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114" y="3699158"/>
            <a:ext cx="6329377" cy="3582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643658" y="904042"/>
            <a:ext cx="4498419" cy="560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Requisitos Funcionais</a:t>
            </a:r>
            <a:endParaRPr lang="en-US" sz="3500" dirty="0"/>
          </a:p>
        </p:txBody>
      </p:sp>
      <p:sp>
        <p:nvSpPr>
          <p:cNvPr id="6" name="Shape 3"/>
          <p:cNvSpPr/>
          <p:nvPr/>
        </p:nvSpPr>
        <p:spPr>
          <a:xfrm>
            <a:off x="1598354" y="1675293"/>
            <a:ext cx="5581769" cy="1611749"/>
          </a:xfrm>
          <a:prstGeom prst="roundRect">
            <a:avLst>
              <a:gd name="adj" fmla="val 6808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8" name="Shape 5"/>
          <p:cNvSpPr/>
          <p:nvPr/>
        </p:nvSpPr>
        <p:spPr>
          <a:xfrm>
            <a:off x="1090074" y="1892344"/>
            <a:ext cx="537924" cy="537924"/>
          </a:xfrm>
          <a:prstGeom prst="roundRect">
            <a:avLst>
              <a:gd name="adj" fmla="val 16998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 dirty="0"/>
          </a:p>
        </p:txBody>
      </p:sp>
      <p:sp>
        <p:nvSpPr>
          <p:cNvPr id="9" name="Text 6"/>
          <p:cNvSpPr/>
          <p:nvPr/>
        </p:nvSpPr>
        <p:spPr>
          <a:xfrm>
            <a:off x="1302526" y="1960021"/>
            <a:ext cx="21514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845826" y="1752267"/>
            <a:ext cx="258949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Listagem de Dispositivos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826566" y="2114592"/>
            <a:ext cx="517743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Visualização organizada de todos os Spots conectados ao sistema, com informação de estado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404735" y="1960021"/>
            <a:ext cx="5581888" cy="1066072"/>
          </a:xfrm>
          <a:prstGeom prst="roundRect">
            <a:avLst>
              <a:gd name="adj" fmla="val 6808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4" name="Shape 11"/>
          <p:cNvSpPr/>
          <p:nvPr/>
        </p:nvSpPr>
        <p:spPr>
          <a:xfrm>
            <a:off x="7278930" y="1892344"/>
            <a:ext cx="537924" cy="537924"/>
          </a:xfrm>
          <a:prstGeom prst="roundRect">
            <a:avLst>
              <a:gd name="adj" fmla="val 16998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5" name="Text 12"/>
          <p:cNvSpPr/>
          <p:nvPr/>
        </p:nvSpPr>
        <p:spPr>
          <a:xfrm>
            <a:off x="7463686" y="1980111"/>
            <a:ext cx="21514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8100417" y="1736316"/>
            <a:ext cx="236422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Estado em Tempo Real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105782" y="2161306"/>
            <a:ext cx="5177552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Monitorização contínua e atualização automática dos valores recolhidos pelos sensores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1678007" y="3298270"/>
            <a:ext cx="5581769" cy="1611749"/>
          </a:xfrm>
          <a:prstGeom prst="roundRect">
            <a:avLst>
              <a:gd name="adj" fmla="val 6808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0" name="Shape 17"/>
          <p:cNvSpPr/>
          <p:nvPr/>
        </p:nvSpPr>
        <p:spPr>
          <a:xfrm>
            <a:off x="1105734" y="3513059"/>
            <a:ext cx="537924" cy="537924"/>
          </a:xfrm>
          <a:prstGeom prst="roundRect">
            <a:avLst>
              <a:gd name="adj" fmla="val 16998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1" name="Text 18"/>
          <p:cNvSpPr/>
          <p:nvPr/>
        </p:nvSpPr>
        <p:spPr>
          <a:xfrm>
            <a:off x="1302526" y="3632708"/>
            <a:ext cx="21514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1826566" y="3352554"/>
            <a:ext cx="2241709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Histórico Visual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851996" y="3795920"/>
            <a:ext cx="517743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Gráficos interativos que apresentam a evolução temporal dos dados monitorizados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7277608" y="3509963"/>
            <a:ext cx="537924" cy="537924"/>
          </a:xfrm>
          <a:prstGeom prst="roundRect">
            <a:avLst>
              <a:gd name="adj" fmla="val 16998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7" name="Text 24"/>
          <p:cNvSpPr/>
          <p:nvPr/>
        </p:nvSpPr>
        <p:spPr>
          <a:xfrm>
            <a:off x="7463686" y="3616193"/>
            <a:ext cx="21514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8105782" y="3300973"/>
            <a:ext cx="2241709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Atualização Flexível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8100417" y="3795919"/>
            <a:ext cx="5177552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Suporte para refresh manual e automático, adaptando-se às necessidades do utilizador</a:t>
            </a:r>
            <a:endParaRPr lang="en-US" sz="1400" dirty="0"/>
          </a:p>
        </p:txBody>
      </p:sp>
      <p:sp>
        <p:nvSpPr>
          <p:cNvPr id="32" name="Shape 29"/>
          <p:cNvSpPr/>
          <p:nvPr/>
        </p:nvSpPr>
        <p:spPr>
          <a:xfrm>
            <a:off x="1140083" y="5179993"/>
            <a:ext cx="537924" cy="537924"/>
          </a:xfrm>
          <a:prstGeom prst="roundRect">
            <a:avLst>
              <a:gd name="adj" fmla="val 16998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3" name="Text 30"/>
          <p:cNvSpPr/>
          <p:nvPr/>
        </p:nvSpPr>
        <p:spPr>
          <a:xfrm>
            <a:off x="1323162" y="5273188"/>
            <a:ext cx="21514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1650" dirty="0"/>
          </a:p>
        </p:txBody>
      </p:sp>
      <p:sp>
        <p:nvSpPr>
          <p:cNvPr id="34" name="Text 31"/>
          <p:cNvSpPr/>
          <p:nvPr/>
        </p:nvSpPr>
        <p:spPr>
          <a:xfrm>
            <a:off x="1822966" y="4918556"/>
            <a:ext cx="2241709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Controlo Remoto</a:t>
            </a:r>
            <a:endParaRPr lang="en-US" sz="1750" dirty="0"/>
          </a:p>
        </p:txBody>
      </p:sp>
      <p:sp>
        <p:nvSpPr>
          <p:cNvPr id="35" name="Text 32"/>
          <p:cNvSpPr/>
          <p:nvPr/>
        </p:nvSpPr>
        <p:spPr>
          <a:xfrm>
            <a:off x="1826566" y="5407669"/>
            <a:ext cx="517743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para interação direta com atuadores e outros dispositivos do sistema</a:t>
            </a:r>
            <a:endParaRPr lang="en-US" sz="1400" dirty="0"/>
          </a:p>
        </p:txBody>
      </p:sp>
      <p:sp>
        <p:nvSpPr>
          <p:cNvPr id="38" name="Shape 35"/>
          <p:cNvSpPr/>
          <p:nvPr/>
        </p:nvSpPr>
        <p:spPr>
          <a:xfrm>
            <a:off x="1161773" y="6802970"/>
            <a:ext cx="537924" cy="537924"/>
          </a:xfrm>
          <a:prstGeom prst="roundRect">
            <a:avLst>
              <a:gd name="adj" fmla="val 16998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9" name="Text 36"/>
          <p:cNvSpPr/>
          <p:nvPr/>
        </p:nvSpPr>
        <p:spPr>
          <a:xfrm>
            <a:off x="1345613" y="6909949"/>
            <a:ext cx="21514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</a:t>
            </a:r>
            <a:endParaRPr lang="en-US" sz="1650" dirty="0"/>
          </a:p>
        </p:txBody>
      </p:sp>
      <p:sp>
        <p:nvSpPr>
          <p:cNvPr id="40" name="Text 37"/>
          <p:cNvSpPr/>
          <p:nvPr/>
        </p:nvSpPr>
        <p:spPr>
          <a:xfrm>
            <a:off x="1822965" y="6629795"/>
            <a:ext cx="2241709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Sistema de Alertas</a:t>
            </a:r>
            <a:endParaRPr lang="en-US" sz="1750" dirty="0"/>
          </a:p>
        </p:txBody>
      </p:sp>
      <p:sp>
        <p:nvSpPr>
          <p:cNvPr id="41" name="Text 38"/>
          <p:cNvSpPr/>
          <p:nvPr/>
        </p:nvSpPr>
        <p:spPr>
          <a:xfrm>
            <a:off x="1822966" y="7120239"/>
            <a:ext cx="5177552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Notificações visuais instantâneas através de pop-ups para eventos importantes</a:t>
            </a:r>
            <a:endParaRPr lang="en-US" sz="1400" dirty="0"/>
          </a:p>
        </p:txBody>
      </p:sp>
      <p:pic>
        <p:nvPicPr>
          <p:cNvPr id="44" name="Image 1" descr="preencoded.png">
            <a:extLst>
              <a:ext uri="{FF2B5EF4-FFF2-40B4-BE49-F238E27FC236}">
                <a16:creationId xmlns:a16="http://schemas.microsoft.com/office/drawing/2014/main" id="{A290743A-0603-3C3D-ABFD-1FD6400E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60" y="4547948"/>
            <a:ext cx="3443262" cy="344326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1DDDDA7C-BC0D-5A68-ABB4-73C73DDD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1" b="3956"/>
          <a:stretch>
            <a:fillRect/>
          </a:stretch>
        </p:blipFill>
        <p:spPr>
          <a:xfrm>
            <a:off x="9717067" y="5077423"/>
            <a:ext cx="1273770" cy="24194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7563" y="951932"/>
            <a:ext cx="6858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Requisitos Não Funcionais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27563" y="22287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aplicação foi concebida tendo em conta critérios de qualidade essenciais para garantir robustez e escalabilidade.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208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Resiliência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75135" y="368860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Funcionamento offline completo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3019" y="417312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Persistência local de dados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3020" y="465640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Sincronização inteligente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97487" y="3216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Usabilidade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288160" y="369601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intuitiva e responsiva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288161" y="416918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Atualizações reativas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288161" y="465640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Feedback visual imediato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801185" y="3235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Qualidade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01185" y="369786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Arquitetura modular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782531" y="4169184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Boas práticas Android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82532" y="4656401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Código manutenível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85982" y="989886"/>
            <a:ext cx="6929795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 err="1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Arquitetura</a:t>
            </a:r>
            <a:r>
              <a:rPr lang="en-US" sz="3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 </a:t>
            </a:r>
            <a:r>
              <a:rPr lang="en-US" sz="3800" dirty="0" err="1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Estrutura</a:t>
            </a:r>
            <a:r>
              <a:rPr lang="en-US" sz="3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Técnica da Aplicação</a:t>
            </a:r>
            <a:endParaRPr lang="en-US" sz="3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82" y="1886069"/>
            <a:ext cx="968931" cy="11627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627" y="2079784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Jetpack Compose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348627" y="2498765"/>
            <a:ext cx="1109567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Camada de apresentação moderna e declarativa para construção da interface do utilizador</a:t>
            </a: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982" y="3048833"/>
            <a:ext cx="968931" cy="11627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348627" y="3242548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Repository Pattern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2348627" y="3661529"/>
            <a:ext cx="1109567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Abstração de fontes de dados, centralizando a lógica de acesso e sincronização</a:t>
            </a:r>
            <a:endParaRPr lang="en-US" sz="15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982" y="4211598"/>
            <a:ext cx="968931" cy="11627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348627" y="4405313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Room Database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2348627" y="4824293"/>
            <a:ext cx="1109567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Persistência local eficiente através de SQLite com APIs tipo-seguras</a:t>
            </a:r>
            <a:endParaRPr lang="en-US" sz="15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982" y="5374362"/>
            <a:ext cx="968931" cy="116276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348627" y="5568077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Coroutines &amp; Flow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2348627" y="5987058"/>
            <a:ext cx="1109567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Gestão assíncrona e reativa de operações, garantindo fluidez da aplicação</a:t>
            </a:r>
            <a:endParaRPr lang="en-US" sz="15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982" y="6537127"/>
            <a:ext cx="968931" cy="116276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348627" y="6730841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Firebase &amp; REST API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2348627" y="7149822"/>
            <a:ext cx="1109567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 com serviços cloud para sincronização e comunicação com backend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7803" y="928211"/>
            <a:ext cx="7264241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Persistência Local com Room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7803" y="1921073"/>
            <a:ext cx="536734" cy="5367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42904" y="2048470"/>
            <a:ext cx="272748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 de Dados SQLite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042904" y="2512576"/>
            <a:ext cx="6836093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Armazenamento estruturado e eficiente de todas as leituras dos sensores através de Room, a biblioteca recomendada pelo Android para acesso a SQLite.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7803" y="3972044"/>
            <a:ext cx="536734" cy="5367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42904" y="4099441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Acesso Offline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042904" y="4563547"/>
            <a:ext cx="6836093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utilizadores podem consultar dados históricos mesmo sem ligação à internet, garantindo funcionalidade contínua da aplicação.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7803" y="6023015"/>
            <a:ext cx="536734" cy="5367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42904" y="6150412"/>
            <a:ext cx="326421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Sincronização Automática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042904" y="6614517"/>
            <a:ext cx="683609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Quando a conectividade é restaurada, a aplicação sincroniza automaticamente os dados locais com o servidor remoto.</a:t>
            </a:r>
            <a:endParaRPr lang="en-US" sz="1650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D9427C8-8FDE-7A03-0A52-17800AE207B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0160" t="1248" r="19617"/>
          <a:stretch>
            <a:fillRect/>
          </a:stretch>
        </p:blipFill>
        <p:spPr>
          <a:xfrm>
            <a:off x="-1" y="0"/>
            <a:ext cx="5005345" cy="82296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50E71E-5247-0930-B7F2-63E943312C8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2824"/>
          <a:stretch>
            <a:fillRect/>
          </a:stretch>
        </p:blipFill>
        <p:spPr>
          <a:xfrm>
            <a:off x="903910" y="1104900"/>
            <a:ext cx="3204006" cy="61166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360289" y="1128713"/>
            <a:ext cx="6466403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Apresentação Clara de Dados</a:t>
            </a:r>
            <a:endParaRPr lang="en-US" sz="3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07" y="2211348"/>
            <a:ext cx="5106710" cy="510671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933962" y="2311360"/>
            <a:ext cx="94059" cy="94059"/>
          </a:xfrm>
          <a:prstGeom prst="roundRect">
            <a:avLst>
              <a:gd name="adj" fmla="val 486078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8" name="Text 4"/>
          <p:cNvSpPr/>
          <p:nvPr/>
        </p:nvSpPr>
        <p:spPr>
          <a:xfrm>
            <a:off x="7216259" y="2211348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Gráficos de Linhas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216259" y="2693789"/>
            <a:ext cx="6061234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Visualização temporal de dados históricos com navegação intuitiva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933962" y="3471386"/>
            <a:ext cx="94059" cy="94059"/>
          </a:xfrm>
          <a:prstGeom prst="roundRect">
            <a:avLst>
              <a:gd name="adj" fmla="val 486078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1" name="Text 7"/>
          <p:cNvSpPr/>
          <p:nvPr/>
        </p:nvSpPr>
        <p:spPr>
          <a:xfrm>
            <a:off x="7216259" y="3371374"/>
            <a:ext cx="239482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Separação por Sensor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216259" y="3853815"/>
            <a:ext cx="606123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Diferentes tipos de sensores apresentados de forma organizada e distinguível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6933962" y="4932521"/>
            <a:ext cx="94059" cy="94059"/>
          </a:xfrm>
          <a:prstGeom prst="roundRect">
            <a:avLst>
              <a:gd name="adj" fmla="val 486078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4" name="Text 10"/>
          <p:cNvSpPr/>
          <p:nvPr/>
        </p:nvSpPr>
        <p:spPr>
          <a:xfrm>
            <a:off x="7216259" y="4832509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Interface Clara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7216259" y="5314950"/>
            <a:ext cx="6061234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minimalista que facilita a interpretação rápida da informação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933962" y="6092547"/>
            <a:ext cx="94059" cy="94059"/>
          </a:xfrm>
          <a:prstGeom prst="roundRect">
            <a:avLst>
              <a:gd name="adj" fmla="val 486078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Text 13"/>
          <p:cNvSpPr/>
          <p:nvPr/>
        </p:nvSpPr>
        <p:spPr>
          <a:xfrm>
            <a:off x="7216259" y="5992535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Facilitada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7216259" y="6474976"/>
            <a:ext cx="606123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Ferramentas visuais que apoiam o utilizador na identificação de padrões e tendências</a:t>
            </a:r>
            <a:endParaRPr lang="en-US" sz="145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4611D3D-FA99-AD07-B960-A5CB8DC7A1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81" b="2486"/>
          <a:stretch>
            <a:fillRect/>
          </a:stretch>
        </p:blipFill>
        <p:spPr>
          <a:xfrm>
            <a:off x="2927043" y="2918093"/>
            <a:ext cx="1958438" cy="3767187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62543" y="972383"/>
            <a:ext cx="6588681" cy="51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Alertas e Interação em Tempo Real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062543" y="1733788"/>
            <a:ext cx="7991713" cy="1257419"/>
          </a:xfrm>
          <a:prstGeom prst="roundRect">
            <a:avLst>
              <a:gd name="adj" fmla="val 196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5" name="Shape 2"/>
          <p:cNvSpPr/>
          <p:nvPr/>
        </p:nvSpPr>
        <p:spPr>
          <a:xfrm>
            <a:off x="6085403" y="1756648"/>
            <a:ext cx="658416" cy="1211699"/>
          </a:xfrm>
          <a:prstGeom prst="rect">
            <a:avLst/>
          </a:prstGeom>
          <a:solidFill>
            <a:srgbClr val="434348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1143" y="2238970"/>
            <a:ext cx="246936" cy="2469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08363" y="1921193"/>
            <a:ext cx="208276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Pop-ups Automáticos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908363" y="2277070"/>
            <a:ext cx="6958489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alertas que surgem automaticamente quando ocorrem eventos significativos no sistema de monitorização.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6062543" y="3155752"/>
            <a:ext cx="7991713" cy="1257419"/>
          </a:xfrm>
          <a:prstGeom prst="roundRect">
            <a:avLst>
              <a:gd name="adj" fmla="val 196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0" name="Shape 6"/>
          <p:cNvSpPr/>
          <p:nvPr/>
        </p:nvSpPr>
        <p:spPr>
          <a:xfrm>
            <a:off x="6085403" y="3178612"/>
            <a:ext cx="658416" cy="1211699"/>
          </a:xfrm>
          <a:prstGeom prst="rect">
            <a:avLst/>
          </a:prstGeom>
          <a:solidFill>
            <a:srgbClr val="434348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1143" y="3660934"/>
            <a:ext cx="246936" cy="2469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908363" y="3343156"/>
            <a:ext cx="205787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Avisos de Estado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908363" y="3699034"/>
            <a:ext cx="6958489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Notificações visuais que informam o utilizador sobre alterações críticas no estado dos dispositivos ou sensores.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6062543" y="4577715"/>
            <a:ext cx="7991713" cy="1257419"/>
          </a:xfrm>
          <a:prstGeom prst="roundRect">
            <a:avLst>
              <a:gd name="adj" fmla="val 196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5" name="Shape 10"/>
          <p:cNvSpPr/>
          <p:nvPr/>
        </p:nvSpPr>
        <p:spPr>
          <a:xfrm>
            <a:off x="6085403" y="4600575"/>
            <a:ext cx="658416" cy="1211699"/>
          </a:xfrm>
          <a:prstGeom prst="rect">
            <a:avLst/>
          </a:prstGeom>
          <a:solidFill>
            <a:srgbClr val="434348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1143" y="5082897"/>
            <a:ext cx="246936" cy="2469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908363" y="4765119"/>
            <a:ext cx="205787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Feedback Imediato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6908363" y="5120997"/>
            <a:ext cx="6958489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Resposta visual instantânea às ações do utilizador, reforçando a sensação de controlo e responsividade.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6062543" y="5999678"/>
            <a:ext cx="7991713" cy="1257419"/>
          </a:xfrm>
          <a:prstGeom prst="roundRect">
            <a:avLst>
              <a:gd name="adj" fmla="val 196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20" name="Shape 14"/>
          <p:cNvSpPr/>
          <p:nvPr/>
        </p:nvSpPr>
        <p:spPr>
          <a:xfrm>
            <a:off x="6085403" y="6022538"/>
            <a:ext cx="658416" cy="1211699"/>
          </a:xfrm>
          <a:prstGeom prst="rect">
            <a:avLst/>
          </a:prstGeom>
          <a:solidFill>
            <a:srgbClr val="434348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1143" y="6504861"/>
            <a:ext cx="246936" cy="24693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908363" y="6187083"/>
            <a:ext cx="205787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Notificações Sistema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6908363" y="6542961"/>
            <a:ext cx="6958489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Arquitetura preparada para integração futura com o sistema de notificações nativo do Android.</a:t>
            </a:r>
            <a:endParaRPr lang="en-US" sz="1250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5CB11E1E-3A40-27DA-7432-5D25CAD2BF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1519" y="0"/>
            <a:ext cx="5408342" cy="823008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3E346CA-B98F-5B59-05F7-13C5CCF68C2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235" r="3202"/>
          <a:stretch>
            <a:fillRect/>
          </a:stretch>
        </p:blipFill>
        <p:spPr>
          <a:xfrm>
            <a:off x="997385" y="834594"/>
            <a:ext cx="3400443" cy="656041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5B6B9AD-21FF-7741-135F-16135DC2CCD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235" r="3202"/>
          <a:stretch>
            <a:fillRect/>
          </a:stretch>
        </p:blipFill>
        <p:spPr>
          <a:xfrm>
            <a:off x="997385" y="722012"/>
            <a:ext cx="3400443" cy="65604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636</Words>
  <Application>Microsoft Office PowerPoint</Application>
  <PresentationFormat>Personalizados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Inter</vt:lpstr>
      <vt:lpstr>Instrument Sans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Alex Monteiro</cp:lastModifiedBy>
  <cp:revision>2</cp:revision>
  <dcterms:created xsi:type="dcterms:W3CDTF">2026-01-15T05:15:56Z</dcterms:created>
  <dcterms:modified xsi:type="dcterms:W3CDTF">2026-01-15T07:56:28Z</dcterms:modified>
</cp:coreProperties>
</file>